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7" r:id="rId3"/>
    <p:sldId id="257" r:id="rId4"/>
    <p:sldId id="258" r:id="rId5"/>
    <p:sldId id="259" r:id="rId6"/>
    <p:sldId id="260" r:id="rId7"/>
    <p:sldId id="264" r:id="rId8"/>
    <p:sldId id="265" r:id="rId9"/>
    <p:sldId id="261" r:id="rId10"/>
    <p:sldId id="262" r:id="rId11"/>
    <p:sldId id="263" r:id="rId12"/>
    <p:sldId id="268" r:id="rId13"/>
    <p:sldId id="269" r:id="rId14"/>
    <p:sldId id="270" r:id="rId15"/>
    <p:sldId id="266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06.05.2020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06.05.2020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06.05.2020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06.05.2020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06.05.2020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06.05.2020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06.05.2020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06.05.2020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stihi.ru/avtor/olexandr2005" TargetMode="External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awards.wiki/" TargetMode="External"/><Relationship Id="rId2" Type="http://schemas.openxmlformats.org/officeDocument/2006/relationships/hyperlink" Target="https://pochta-polevaya.ru/" TargetMode="External"/><Relationship Id="rId1" Type="http://schemas.openxmlformats.org/officeDocument/2006/relationships/slideLayout" Target="../slideLayouts/slideLayout7.xml"/><Relationship Id="rId5" Type="http://schemas.openxmlformats.org/officeDocument/2006/relationships/hyperlink" Target="https://stihi.ru/" TargetMode="External"/><Relationship Id="rId4" Type="http://schemas.openxmlformats.org/officeDocument/2006/relationships/hyperlink" Target="https://histrf.ru/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s://diletant.media/upload/iblock/bb7/bb77e4f9dc9aa1148d55e7896a20b17b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1538" y="428604"/>
            <a:ext cx="7427463" cy="496131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Прямоугольник 1"/>
          <p:cNvSpPr/>
          <p:nvPr/>
        </p:nvSpPr>
        <p:spPr>
          <a:xfrm>
            <a:off x="285720" y="214290"/>
            <a:ext cx="8227445" cy="126188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3200" b="1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chemeClr val="accent1">
                    <a:lumMod val="50000"/>
                  </a:schemeClr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Рассказываем </a:t>
            </a:r>
            <a:r>
              <a:rPr lang="ru-RU" sz="3200" b="1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chemeClr val="accent1">
                    <a:lumMod val="50000"/>
                  </a:schemeClr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детям.</a:t>
            </a:r>
            <a:endParaRPr lang="ru-RU" sz="3200" b="1" dirty="0" smtClean="0">
              <a:ln w="10160">
                <a:solidFill>
                  <a:schemeClr val="accent1"/>
                </a:solidFill>
                <a:prstDash val="solid"/>
              </a:ln>
              <a:solidFill>
                <a:schemeClr val="accent1">
                  <a:lumMod val="50000"/>
                </a:schemeClr>
              </a:solidFill>
              <a:effectLst>
                <a:outerShdw blurRad="38100" dist="32000" dir="5400000" algn="tl">
                  <a:srgbClr val="000000">
                    <a:alpha val="30000"/>
                  </a:srgbClr>
                </a:outerShdw>
              </a:effectLst>
            </a:endParaRPr>
          </a:p>
          <a:p>
            <a:pPr algn="ctr"/>
            <a:r>
              <a:rPr lang="ru-RU" sz="4400" b="1" i="1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chemeClr val="accent1">
                    <a:lumMod val="50000"/>
                  </a:schemeClr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«Ордена бесстрашия и отваги»</a:t>
            </a:r>
            <a:r>
              <a:rPr lang="ru-RU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chemeClr val="accent1">
                    <a:lumMod val="50000"/>
                  </a:schemeClr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.</a:t>
            </a:r>
            <a:endParaRPr lang="ru-RU" dirty="0">
              <a:ln w="10160">
                <a:solidFill>
                  <a:schemeClr val="accent1"/>
                </a:solidFill>
                <a:prstDash val="solid"/>
              </a:ln>
              <a:solidFill>
                <a:schemeClr val="accent1">
                  <a:lumMod val="50000"/>
                </a:schemeClr>
              </a:solidFill>
              <a:effectLst>
                <a:outerShdw blurRad="38100" dist="32000" dir="540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000100" y="5214950"/>
            <a:ext cx="714380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Презентация для старшего дошкольного возраста.</a:t>
            </a:r>
          </a:p>
          <a:p>
            <a:pPr algn="ctr"/>
            <a:r>
              <a:rPr lang="ru-RU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Воспитатель Пирогова Маргарита Евгеньевна.</a:t>
            </a:r>
          </a:p>
          <a:p>
            <a:pPr algn="ctr"/>
            <a:r>
              <a:rPr lang="ru-RU" dirty="0" err="1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ГБДОУ</a:t>
            </a:r>
            <a:r>
              <a:rPr lang="ru-RU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 №24 Курортного района</a:t>
            </a:r>
          </a:p>
          <a:p>
            <a:pPr algn="ctr"/>
            <a:r>
              <a:rPr lang="ru-RU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Санкт-Петербург</a:t>
            </a:r>
          </a:p>
          <a:p>
            <a:pPr algn="ctr"/>
            <a:r>
              <a:rPr lang="ru-RU" dirty="0" err="1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2020г</a:t>
            </a:r>
            <a:r>
              <a:rPr lang="ru-RU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. </a:t>
            </a:r>
            <a:endParaRPr lang="ru-RU" dirty="0">
              <a:ln w="10160">
                <a:solidFill>
                  <a:schemeClr val="accent1"/>
                </a:solidFill>
                <a:prstDash val="solid"/>
              </a:ln>
              <a:solidFill>
                <a:srgbClr val="FFFFFF"/>
              </a:solidFill>
              <a:effectLst>
                <a:outerShdw blurRad="38100" dist="32000" dir="5400000" algn="tl">
                  <a:srgbClr val="000000">
                    <a:alpha val="30000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214282" y="0"/>
            <a:ext cx="8929718" cy="70480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Если орден Ленина создавался как высшая государственная награда СССР, то появившийся одновременно с ним </a:t>
            </a:r>
            <a:r>
              <a:rPr lang="ru-RU" sz="2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орден Красной Звезды </a:t>
            </a: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задумывался</a:t>
            </a:r>
          </a:p>
          <a:p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как </a:t>
            </a: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армейский орден. </a:t>
            </a:r>
          </a:p>
          <a:p>
            <a:r>
              <a:rPr lang="ru-RU" sz="2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C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Орден Красной Звезды </a:t>
            </a: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– </a:t>
            </a: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единственный орден СССР довоенного периода</a:t>
            </a: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, один из самых желанных и при этом доступных воинских наград для солдат и офицеров Красной Армии. Данный орден был учрежден для награждения за большие заслуги, которые были проявлены при защите страны </a:t>
            </a: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не только в военное, но и в мирное время</a:t>
            </a: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, заслуги в обеспечении безопасности государства. Были случаи, когда награждали орденом отдельные лица или целые коллективы, вообще далекие от военного дела.</a:t>
            </a:r>
          </a:p>
          <a:p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В годы Великой Отечественной именно Орден Красной Звезды стал одной из наиболее массовых советских наград. Пятиконечная красная звезда была основанием для еще более престижной награды Красного Знамени, </a:t>
            </a: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но </a:t>
            </a:r>
            <a:r>
              <a:rPr lang="ru-RU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требования для ее вручения были выше</a:t>
            </a:r>
            <a:r>
              <a:rPr lang="ru-RU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: </a:t>
            </a: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за большие заслуги в обороне СССР, обеспечение госбезопасности в мирных и военных условиях; за мужество в боевых действиях и личную отвагу; за нанесение значительного ущерба противнику боевыми действиями; за проявление мужества и отваги, исполняя воинский или служебный долг при опасных для жизнедеятельности условиях; за образцовое исполнение специальных заданий</a:t>
            </a:r>
          </a:p>
          <a:p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в условиях мирного времени; за выдающиеся достижения</a:t>
            </a:r>
          </a:p>
          <a:p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в области обеспечения наивысшего показателя боевой</a:t>
            </a:r>
          </a:p>
          <a:p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подготовки армии; за выдающиеся достижения в организации</a:t>
            </a:r>
          </a:p>
          <a:p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развития военной науки и техники; за достижения в </a:t>
            </a:r>
          </a:p>
          <a:p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организации оборонной мощи СССР. «Звездочка»</a:t>
            </a:r>
          </a:p>
          <a:p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, как называли ее солдаты и офицеры, стала самым массовым</a:t>
            </a:r>
          </a:p>
          <a:p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орденом Великой Отечественной.</a:t>
            </a:r>
          </a:p>
          <a:p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 </a:t>
            </a:r>
            <a:endParaRPr lang="ru-RU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pic>
        <p:nvPicPr>
          <p:cNvPr id="2" name="Picture 2" descr="C:\Users\pirog\Downloads\орден красной звезды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572232" y="4714884"/>
            <a:ext cx="2571768" cy="192882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Орден Славы фото"/>
          <p:cNvPicPr>
            <a:picLocks noChangeAspect="1" noChangeArrowheads="1"/>
          </p:cNvPicPr>
          <p:nvPr/>
        </p:nvPicPr>
        <p:blipFill>
          <a:blip r:embed="rId2"/>
          <a:srcRect r="624" b="2499"/>
          <a:stretch>
            <a:fillRect/>
          </a:stretch>
        </p:blipFill>
        <p:spPr bwMode="auto">
          <a:xfrm>
            <a:off x="285720" y="214290"/>
            <a:ext cx="2402790" cy="235745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Прямоугольник 2"/>
          <p:cNvSpPr/>
          <p:nvPr/>
        </p:nvSpPr>
        <p:spPr>
          <a:xfrm>
            <a:off x="357158" y="2643182"/>
            <a:ext cx="8786842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Орденом Славы награждались лица рядового и сержантского состава Красной Армии, а в авиации и лица, имеющие звание младшего лейтенанта, проявившие в боях за Советскую Родину славные подвиги храбрости, мужества и бесстрашия.</a:t>
            </a:r>
          </a:p>
          <a:p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Орденом Славы </a:t>
            </a: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награждались </a:t>
            </a: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за то, что: ворвавшись первым в расположение противника, личной храбростью содействовал успеху общего дела; находясь в загоревшемся танке, продолжал выполнять боевую задачу; в минуту опасности спас знамя своей части от захвата противником; презирая опасность первым ворвался в ДЗОТ;  в результате личной разведки установил слабые места обороны противника и вывел наши войска в тыл противника; лично захватил в плен вражеского офицера; рискуя жизнью, спас в бою командира от угрожавшей ему непосредственной опасности; пренебрегая личной опасностью, в бою захватил неприятельское знамя; находясь в разведке, добыл ценные сведения о противнике; летчик-истребитель уничтожил в воздушном бою от двух до четырех самолетов-истребителей противника  - и  многие другие героическое подвиги.</a:t>
            </a:r>
          </a:p>
          <a:p>
            <a:endParaRPr lang="ru-RU" dirty="0" smtClean="0"/>
          </a:p>
          <a:p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2786050" y="357166"/>
            <a:ext cx="6143668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C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Орден Славы </a:t>
            </a: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– пятиконечная звезда, в центре которой расположен круг с изображением Спасской башни Московского кремля, в нижней части ленточка с надписью «СЛАВА», по краям круга лавровый венок, лента и звезда на башне.  Орден состоит из трех степеней: </a:t>
            </a:r>
            <a:r>
              <a:rPr lang="ru-RU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I</a:t>
            </a: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, </a:t>
            </a:r>
            <a:r>
              <a:rPr lang="ru-RU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II</a:t>
            </a: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и </a:t>
            </a:r>
            <a:r>
              <a:rPr lang="ru-RU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III</a:t>
            </a: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степени. Высшей степенью ордена Славы является </a:t>
            </a:r>
            <a:r>
              <a:rPr lang="ru-RU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I</a:t>
            </a: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степень. Награждение производится последовательно: сначала </a:t>
            </a:r>
            <a:r>
              <a:rPr lang="en-US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III</a:t>
            </a: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, затем </a:t>
            </a:r>
            <a:r>
              <a:rPr lang="en-US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II</a:t>
            </a: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и, наконец, </a:t>
            </a:r>
            <a:r>
              <a:rPr lang="en-US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I</a:t>
            </a: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степенью.</a:t>
            </a:r>
          </a:p>
          <a:p>
            <a:r>
              <a:rPr lang="ru-RU" dirty="0" smtClean="0"/>
              <a:t>.</a:t>
            </a:r>
            <a:endParaRPr lang="ru-RU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avatars.mds.yandex.net/get-pdb/2850065/0ac77a3e-561d-4981-b885-6b1d7d36a781/s1200?webp=fals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59" y="0"/>
            <a:ext cx="2857520" cy="128586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Прямоугольник 1"/>
          <p:cNvSpPr/>
          <p:nvPr/>
        </p:nvSpPr>
        <p:spPr>
          <a:xfrm>
            <a:off x="1571604" y="857232"/>
            <a:ext cx="6929454" cy="62478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Баллада о боевых наградах.</a:t>
            </a:r>
          </a:p>
          <a:p>
            <a:pPr algn="ctr"/>
            <a:endParaRPr lang="ru-RU" sz="2400" b="1" dirty="0" smtClean="0">
              <a:solidFill>
                <a:schemeClr val="accent1">
                  <a:lumMod val="60000"/>
                  <a:lumOff val="40000"/>
                </a:schemeClr>
              </a:solidFill>
            </a:endParaRPr>
          </a:p>
          <a:p>
            <a:r>
              <a:rPr lang="ru-RU" sz="2000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Когда  беру, отец, я  в руки  горсть твоих  наград,</a:t>
            </a:r>
            <a:br>
              <a:rPr lang="ru-RU" sz="2000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</a:br>
            <a:r>
              <a:rPr lang="ru-RU" sz="2000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То издают они тогда   не только звон военного металла,</a:t>
            </a:r>
            <a:br>
              <a:rPr lang="ru-RU" sz="2000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</a:br>
            <a:r>
              <a:rPr lang="ru-RU" sz="2000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В тех  звуках слышится -   как много лет назад</a:t>
            </a:r>
            <a:br>
              <a:rPr lang="ru-RU" sz="2000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</a:br>
            <a:r>
              <a:rPr lang="ru-RU" sz="2000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От взрывов бомб фугасных на дыбы земля вставала…</a:t>
            </a:r>
          </a:p>
          <a:p>
            <a:endParaRPr lang="ru-RU" sz="2000" dirty="0" smtClean="0">
              <a:solidFill>
                <a:schemeClr val="accent1">
                  <a:lumMod val="60000"/>
                  <a:lumOff val="40000"/>
                </a:schemeClr>
              </a:solidFill>
            </a:endParaRPr>
          </a:p>
          <a:p>
            <a:r>
              <a:rPr lang="ru-RU" sz="2000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Да,  каждый орден твой и  каждая медаль –</a:t>
            </a:r>
            <a:br>
              <a:rPr lang="ru-RU" sz="2000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</a:br>
            <a:r>
              <a:rPr lang="ru-RU" sz="2000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Войны, боев, атак   свидетели  немые;</a:t>
            </a:r>
            <a:br>
              <a:rPr lang="ru-RU" sz="2000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</a:br>
            <a:r>
              <a:rPr lang="ru-RU" sz="2000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Но все же они могут очень  много рассказать</a:t>
            </a:r>
            <a:br>
              <a:rPr lang="ru-RU" sz="2000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</a:br>
            <a:r>
              <a:rPr lang="ru-RU" sz="2000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Про подвиги в боях и будни фронтовые…</a:t>
            </a:r>
            <a:br>
              <a:rPr lang="ru-RU" sz="2000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</a:br>
            <a:r>
              <a:rPr lang="ru-RU" sz="2000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/>
            </a:r>
            <a:br>
              <a:rPr lang="ru-RU" sz="2000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</a:br>
            <a:r>
              <a:rPr lang="ru-RU" sz="2000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Не просто так награды  вешали на грудь</a:t>
            </a:r>
            <a:br>
              <a:rPr lang="ru-RU" sz="2000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</a:br>
            <a:r>
              <a:rPr lang="ru-RU" sz="2000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И офицеру, и сержанту, и солдату,</a:t>
            </a:r>
            <a:br>
              <a:rPr lang="ru-RU" sz="2000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</a:br>
            <a:r>
              <a:rPr lang="ru-RU" sz="2000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Отмечен каждой -  боевой, кровавый путь,</a:t>
            </a:r>
            <a:br>
              <a:rPr lang="ru-RU" sz="2000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</a:br>
            <a:r>
              <a:rPr lang="ru-RU" sz="2000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Имеют все они причину, время, дату…</a:t>
            </a:r>
          </a:p>
          <a:p>
            <a:endParaRPr lang="ru-RU" i="1" dirty="0" smtClean="0">
              <a:hlinkClick r:id="rId3"/>
            </a:endParaRPr>
          </a:p>
          <a:p>
            <a:pPr algn="r"/>
            <a:r>
              <a:rPr lang="ru-RU" i="1" dirty="0" smtClean="0">
                <a:solidFill>
                  <a:srgbClr val="002060"/>
                </a:solidFill>
                <a:hlinkClick r:id="rId3"/>
              </a:rPr>
              <a:t>Александр </a:t>
            </a:r>
            <a:r>
              <a:rPr lang="ru-RU" i="1" dirty="0" err="1" smtClean="0">
                <a:solidFill>
                  <a:srgbClr val="002060"/>
                </a:solidFill>
                <a:hlinkClick r:id="rId3"/>
              </a:rPr>
              <a:t>Андрейко</a:t>
            </a:r>
            <a:endParaRPr lang="ru-RU" dirty="0" smtClean="0">
              <a:solidFill>
                <a:srgbClr val="002060"/>
              </a:solidFill>
            </a:endParaRPr>
          </a:p>
          <a:p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85720" y="214290"/>
            <a:ext cx="8501122" cy="58169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C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Что читать дошкольникам о Великой Отечественной войне:</a:t>
            </a:r>
          </a:p>
          <a:p>
            <a:r>
              <a:rPr lang="ru-RU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С.Баруздин</a:t>
            </a: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. «Шёл по улице солдат», «Рассказы о войне».</a:t>
            </a:r>
          </a:p>
          <a:p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Л.Кассиль. «Защитники», «Памятник солдату».</a:t>
            </a:r>
          </a:p>
          <a:p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У. </a:t>
            </a:r>
            <a:r>
              <a:rPr lang="ru-RU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Бражнина</a:t>
            </a: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«Шинель».</a:t>
            </a:r>
          </a:p>
          <a:p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Б. Лавренёв «Большое сердце».</a:t>
            </a:r>
          </a:p>
          <a:p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Л. Соболев «Батальон четверых».</a:t>
            </a:r>
          </a:p>
          <a:p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С. Михалков «День победы».</a:t>
            </a:r>
          </a:p>
          <a:p>
            <a:endParaRPr lang="ru-RU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  <a:p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</a:p>
          <a:p>
            <a:r>
              <a:rPr lang="ru-RU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C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Правила чтения дошкольникам литературы о войне:</a:t>
            </a:r>
          </a:p>
          <a:p>
            <a:pPr marL="342900" indent="-342900">
              <a:buAutoNum type="arabicPeriod"/>
            </a:pP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Перед тем, как познакомить ребёнка с произведением, необходимо подготовить его с восприятием темы.</a:t>
            </a:r>
          </a:p>
          <a:p>
            <a:pPr marL="342900" indent="-342900">
              <a:buAutoNum type="arabicPeriod"/>
            </a:pP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Только тогда, когда у ребёнка будет сформировано представление, что такое «война»,  можно предлагать ему рассказы об этом  тяжелейшем времени в истории нашей страны.</a:t>
            </a:r>
          </a:p>
          <a:p>
            <a:pPr marL="342900" indent="-342900">
              <a:buAutoNum type="arabicPeriod"/>
            </a:pP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Обязательно предварительно прочитайте произведение, при необходимости перескажите его ребёнку, зачитав лишь небольшой кусок произведения.</a:t>
            </a:r>
          </a:p>
          <a:p>
            <a:pPr marL="342900" indent="-342900">
              <a:buAutoNum type="arabicPeriod"/>
            </a:pP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Если ребёнок просит, перечитайте произведение несколько раз.</a:t>
            </a:r>
          </a:p>
          <a:p>
            <a:pPr marL="342900" indent="-342900">
              <a:buAutoNum type="arabicPeriod"/>
            </a:pPr>
            <a:endParaRPr lang="ru-RU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  <a:p>
            <a:endParaRPr lang="ru-RU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2500306"/>
            <a:ext cx="9171870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72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  <a:reflection blurRad="6350" stA="50000" endA="300" endPos="50000" dist="60007" dir="5400000" sy="-100000" algn="bl" rotWithShape="0"/>
                </a:effectLst>
              </a:rPr>
              <a:t>Спасибо за внимание</a:t>
            </a:r>
            <a:r>
              <a:rPr lang="ru-RU" dirty="0" smtClean="0"/>
              <a:t>.</a:t>
            </a:r>
            <a:endParaRPr lang="ru-RU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57224" y="857233"/>
            <a:ext cx="6929454" cy="70480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>
                <a:solidFill>
                  <a:schemeClr val="accent5">
                    <a:lumMod val="50000"/>
                  </a:schemeClr>
                </a:solidFill>
              </a:rPr>
              <a:t>Используемые </a:t>
            </a:r>
            <a:r>
              <a:rPr lang="ru-RU" sz="2800" smtClean="0">
                <a:solidFill>
                  <a:schemeClr val="accent5">
                    <a:lumMod val="50000"/>
                  </a:schemeClr>
                </a:solidFill>
              </a:rPr>
              <a:t>электронные образовательные </a:t>
            </a:r>
            <a:r>
              <a:rPr lang="ru-RU" sz="2800" dirty="0" smtClean="0">
                <a:solidFill>
                  <a:schemeClr val="accent5">
                    <a:lumMod val="50000"/>
                  </a:schemeClr>
                </a:solidFill>
              </a:rPr>
              <a:t>ресурсы:</a:t>
            </a:r>
          </a:p>
          <a:p>
            <a:endParaRPr lang="ru-RU" sz="2400" u="sng" dirty="0" smtClean="0">
              <a:solidFill>
                <a:schemeClr val="accent5">
                  <a:lumMod val="50000"/>
                </a:schemeClr>
              </a:solidFill>
              <a:hlinkClick r:id="rId2"/>
            </a:endParaRPr>
          </a:p>
          <a:p>
            <a:r>
              <a:rPr lang="en-US" sz="2400" u="sng" dirty="0" smtClean="0">
                <a:solidFill>
                  <a:schemeClr val="accent5">
                    <a:lumMod val="50000"/>
                  </a:schemeClr>
                </a:solidFill>
                <a:hlinkClick r:id="rId2"/>
              </a:rPr>
              <a:t>https://pochta-polevaya.ru</a:t>
            </a:r>
            <a:endParaRPr lang="ru-RU" sz="2400" u="sng" dirty="0" smtClean="0">
              <a:solidFill>
                <a:schemeClr val="accent5">
                  <a:lumMod val="50000"/>
                </a:schemeClr>
              </a:solidFill>
            </a:endParaRPr>
          </a:p>
          <a:p>
            <a:r>
              <a:rPr lang="en-US" sz="2400" u="sng" dirty="0" smtClean="0">
                <a:solidFill>
                  <a:schemeClr val="accent5">
                    <a:lumMod val="50000"/>
                  </a:schemeClr>
                </a:solidFill>
              </a:rPr>
              <a:t>https://southklad.ru</a:t>
            </a:r>
            <a:endParaRPr lang="ru-RU" sz="2400" u="sng" dirty="0" smtClean="0">
              <a:solidFill>
                <a:schemeClr val="accent5">
                  <a:lumMod val="50000"/>
                </a:schemeClr>
              </a:solidFill>
            </a:endParaRPr>
          </a:p>
          <a:p>
            <a:r>
              <a:rPr lang="en-US" sz="2400" u="sng" dirty="0" smtClean="0">
                <a:solidFill>
                  <a:schemeClr val="accent5">
                    <a:lumMod val="50000"/>
                  </a:schemeClr>
                </a:solidFill>
              </a:rPr>
              <a:t>https://duma.cherinfo.ru</a:t>
            </a:r>
            <a:endParaRPr lang="ru-RU" sz="2400" u="sng" dirty="0" smtClean="0">
              <a:solidFill>
                <a:schemeClr val="accent5">
                  <a:lumMod val="50000"/>
                </a:schemeClr>
              </a:solidFill>
            </a:endParaRPr>
          </a:p>
          <a:p>
            <a:r>
              <a:rPr lang="en-US" sz="2400" u="sng" dirty="0" smtClean="0">
                <a:solidFill>
                  <a:schemeClr val="accent5">
                    <a:lumMod val="50000"/>
                  </a:schemeClr>
                </a:solidFill>
              </a:rPr>
              <a:t>https://yandex.ru</a:t>
            </a:r>
            <a:endParaRPr lang="ru-RU" sz="2400" u="sng" dirty="0" smtClean="0">
              <a:solidFill>
                <a:schemeClr val="accent5">
                  <a:lumMod val="50000"/>
                </a:schemeClr>
              </a:solidFill>
            </a:endParaRPr>
          </a:p>
          <a:p>
            <a:r>
              <a:rPr lang="en-US" sz="2400" u="sng" dirty="0" smtClean="0">
                <a:solidFill>
                  <a:schemeClr val="accent5">
                    <a:lumMod val="50000"/>
                  </a:schemeClr>
                </a:solidFill>
                <a:hlinkClick r:id="rId3"/>
              </a:rPr>
              <a:t>https://awards.wiki</a:t>
            </a:r>
            <a:endParaRPr lang="ru-RU" sz="2400" u="sng" dirty="0" smtClean="0">
              <a:solidFill>
                <a:schemeClr val="accent5">
                  <a:lumMod val="50000"/>
                </a:schemeClr>
              </a:solidFill>
            </a:endParaRPr>
          </a:p>
          <a:p>
            <a:r>
              <a:rPr lang="en-US" sz="2400" u="sng" dirty="0" smtClean="0">
                <a:solidFill>
                  <a:schemeClr val="accent5">
                    <a:lumMod val="50000"/>
                  </a:schemeClr>
                </a:solidFill>
              </a:rPr>
              <a:t>https://blogokop.com</a:t>
            </a:r>
            <a:endParaRPr lang="ru-RU" sz="2400" u="sng" dirty="0" smtClean="0">
              <a:solidFill>
                <a:schemeClr val="accent5">
                  <a:lumMod val="50000"/>
                </a:schemeClr>
              </a:solidFill>
            </a:endParaRPr>
          </a:p>
          <a:p>
            <a:r>
              <a:rPr lang="en-US" sz="2400" u="sng" dirty="0" smtClean="0">
                <a:solidFill>
                  <a:schemeClr val="accent5">
                    <a:lumMod val="50000"/>
                  </a:schemeClr>
                </a:solidFill>
              </a:rPr>
              <a:t>https://topwar.ru</a:t>
            </a:r>
            <a:endParaRPr lang="ru-RU" sz="2400" u="sng" dirty="0" smtClean="0">
              <a:solidFill>
                <a:schemeClr val="accent5">
                  <a:lumMod val="50000"/>
                </a:schemeClr>
              </a:solidFill>
            </a:endParaRPr>
          </a:p>
          <a:p>
            <a:r>
              <a:rPr lang="ru-RU" sz="2400" u="sng" dirty="0" smtClean="0">
                <a:solidFill>
                  <a:schemeClr val="accent5">
                    <a:lumMod val="50000"/>
                  </a:schemeClr>
                </a:solidFill>
                <a:hlinkClick r:id="rId4"/>
              </a:rPr>
              <a:t>https://histrf.ru</a:t>
            </a:r>
            <a:endParaRPr lang="ru-RU" sz="2400" u="sng" dirty="0" smtClean="0">
              <a:solidFill>
                <a:schemeClr val="accent5">
                  <a:lumMod val="50000"/>
                </a:schemeClr>
              </a:solidFill>
            </a:endParaRPr>
          </a:p>
          <a:p>
            <a:r>
              <a:rPr lang="en-US" sz="2400" u="sng" dirty="0" smtClean="0">
                <a:solidFill>
                  <a:schemeClr val="accent5">
                    <a:lumMod val="50000"/>
                  </a:schemeClr>
                </a:solidFill>
                <a:hlinkClick r:id="rId5"/>
              </a:rPr>
              <a:t>https://stihi.ru</a:t>
            </a:r>
            <a:endParaRPr lang="ru-RU" sz="2400" u="sng" dirty="0" smtClean="0">
              <a:solidFill>
                <a:schemeClr val="accent5">
                  <a:lumMod val="50000"/>
                </a:schemeClr>
              </a:solidFill>
            </a:endParaRPr>
          </a:p>
          <a:p>
            <a:r>
              <a:rPr lang="en-US" sz="2400" u="sng" dirty="0" smtClean="0">
                <a:solidFill>
                  <a:schemeClr val="accent5">
                    <a:lumMod val="50000"/>
                  </a:schemeClr>
                </a:solidFill>
              </a:rPr>
              <a:t>https://www.maam.ru</a:t>
            </a:r>
            <a:endParaRPr lang="ru-RU" sz="2400" u="sng" dirty="0" smtClean="0">
              <a:solidFill>
                <a:schemeClr val="accent5">
                  <a:lumMod val="50000"/>
                </a:schemeClr>
              </a:solidFill>
            </a:endParaRPr>
          </a:p>
          <a:p>
            <a:endParaRPr lang="ru-RU" sz="2400" u="sng" dirty="0" smtClean="0">
              <a:solidFill>
                <a:schemeClr val="accent5">
                  <a:lumMod val="50000"/>
                </a:schemeClr>
              </a:solidFill>
            </a:endParaRPr>
          </a:p>
          <a:p>
            <a:endParaRPr lang="ru-RU" sz="2400" u="sng" dirty="0" smtClean="0">
              <a:solidFill>
                <a:schemeClr val="accent5">
                  <a:lumMod val="50000"/>
                </a:schemeClr>
              </a:solidFill>
            </a:endParaRPr>
          </a:p>
          <a:p>
            <a:endParaRPr lang="ru-RU" sz="2400" u="sng" dirty="0" smtClean="0">
              <a:solidFill>
                <a:schemeClr val="accent5">
                  <a:lumMod val="50000"/>
                </a:schemeClr>
              </a:solidFill>
            </a:endParaRPr>
          </a:p>
          <a:p>
            <a:endParaRPr lang="ru-RU" sz="2400" u="sng" dirty="0" smtClean="0">
              <a:solidFill>
                <a:schemeClr val="accent5">
                  <a:lumMod val="50000"/>
                </a:schemeClr>
              </a:solidFill>
            </a:endParaRPr>
          </a:p>
          <a:p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85720" y="357166"/>
            <a:ext cx="8286808" cy="59093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/>
            <a:r>
              <a:rPr lang="ru-RU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C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Цель: </a:t>
            </a:r>
            <a:r>
              <a:rPr lang="ru-RU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Дать представление о боевых наградах в период </a:t>
            </a:r>
            <a:r>
              <a:rPr lang="ru-RU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 Великой </a:t>
            </a:r>
            <a:r>
              <a:rPr lang="ru-RU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Отечественной войны </a:t>
            </a:r>
            <a:r>
              <a:rPr lang="ru-RU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1941 – 1945 г.г.  </a:t>
            </a:r>
          </a:p>
          <a:p>
            <a:pPr marL="342900" indent="-342900"/>
            <a:r>
              <a:rPr lang="ru-RU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   </a:t>
            </a:r>
            <a:r>
              <a:rPr lang="ru-RU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– </a:t>
            </a:r>
            <a:r>
              <a:rPr lang="ru-RU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орденах высшего достоинства.</a:t>
            </a:r>
          </a:p>
          <a:p>
            <a:pPr marL="342900" indent="-342900"/>
            <a:endParaRPr lang="ru-RU" sz="240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  <a:p>
            <a:pPr marL="342900" indent="-342900"/>
            <a:r>
              <a:rPr lang="ru-RU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C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Задачи:</a:t>
            </a:r>
          </a:p>
          <a:p>
            <a:pPr marL="342900" indent="-342900">
              <a:buAutoNum type="arabicPeriod"/>
            </a:pPr>
            <a:r>
              <a:rPr lang="ru-RU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Воспитывать чувство патриотизма, любви к родному Отечеству.</a:t>
            </a:r>
          </a:p>
          <a:p>
            <a:pPr marL="342900" indent="-342900">
              <a:buAutoNum type="arabicPeriod"/>
            </a:pPr>
            <a:r>
              <a:rPr lang="ru-RU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Закреплять уважение к героическим подвигам бойцов и командиров, гордость за свой народ.</a:t>
            </a:r>
          </a:p>
          <a:p>
            <a:pPr marL="342900" indent="-342900">
              <a:buAutoNum type="arabicPeriod"/>
            </a:pPr>
            <a:r>
              <a:rPr lang="ru-RU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Развивать у детей любознательность и познавательный интерес, воображение и мышление.</a:t>
            </a:r>
          </a:p>
          <a:p>
            <a:pPr marL="342900" indent="-342900">
              <a:buAutoNum type="arabicPeriod"/>
            </a:pPr>
            <a:r>
              <a:rPr lang="ru-RU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Воспитывать чувство уважения к ветеранам ВОВ, желание заботиться о них.</a:t>
            </a:r>
          </a:p>
          <a:p>
            <a:pPr marL="342900" indent="-342900">
              <a:buFontTx/>
              <a:buAutoNum type="arabicPeriod"/>
            </a:pPr>
            <a:r>
              <a:rPr lang="ru-RU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.Вызывать стремление быть похожими на героев Великой Отечественной войны.</a:t>
            </a:r>
          </a:p>
          <a:p>
            <a:pPr marL="342900" indent="-342900">
              <a:buAutoNum type="arabicPeriod"/>
            </a:pPr>
            <a:endParaRPr lang="ru-RU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14282" y="181958"/>
            <a:ext cx="8929718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ea typeface="Verdana" pitchFamily="34" charset="0"/>
                <a:cs typeface="Verdana" pitchFamily="34" charset="0"/>
              </a:rPr>
              <a:t>Велико наше Отечество . Много врагов нападало на русскую </a:t>
            </a:r>
          </a:p>
          <a:p>
            <a:r>
              <a:rPr lang="ru-RU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ea typeface="Verdana" pitchFamily="34" charset="0"/>
                <a:cs typeface="Verdana" pitchFamily="34" charset="0"/>
              </a:rPr>
              <a:t>землю и стремилось разорить её, уничтожить. </a:t>
            </a:r>
          </a:p>
          <a:p>
            <a:r>
              <a:rPr lang="ru-RU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ea typeface="Verdana" pitchFamily="34" charset="0"/>
                <a:cs typeface="Verdana" pitchFamily="34" charset="0"/>
              </a:rPr>
              <a:t> Войны требовали от народа величайшего напряжения сил и </a:t>
            </a:r>
          </a:p>
          <a:p>
            <a:r>
              <a:rPr lang="ru-RU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ea typeface="Verdana" pitchFamily="34" charset="0"/>
                <a:cs typeface="Verdana" pitchFamily="34" charset="0"/>
              </a:rPr>
              <a:t>огромных человеческих жертв, но, в то же время, раскрывали  </a:t>
            </a:r>
          </a:p>
          <a:p>
            <a:r>
              <a:rPr lang="ru-RU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ea typeface="Verdana" pitchFamily="34" charset="0"/>
                <a:cs typeface="Verdana" pitchFamily="34" charset="0"/>
              </a:rPr>
              <a:t>стойкость и мужество русского человека, который,  </a:t>
            </a:r>
          </a:p>
          <a:p>
            <a:r>
              <a:rPr lang="ru-RU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ea typeface="Verdana" pitchFamily="34" charset="0"/>
                <a:cs typeface="Verdana" pitchFamily="34" charset="0"/>
              </a:rPr>
              <a:t>не задумываясь, во имя свободы и независимости своей Родины</a:t>
            </a:r>
          </a:p>
          <a:p>
            <a:r>
              <a:rPr lang="ru-RU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ea typeface="Verdana" pitchFamily="34" charset="0"/>
                <a:cs typeface="Verdana" pitchFamily="34" charset="0"/>
              </a:rPr>
              <a:t>отдавал за неё самое дорогое, что у него есть – </a:t>
            </a:r>
            <a:r>
              <a:rPr lang="ru-RU" sz="2400" b="1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ea typeface="Verdana" pitchFamily="34" charset="0"/>
                <a:cs typeface="Verdana" pitchFamily="34" charset="0"/>
              </a:rPr>
              <a:t>свою жизнь.</a:t>
            </a:r>
          </a:p>
          <a:p>
            <a:r>
              <a:rPr lang="ru-RU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ea typeface="Verdana" pitchFamily="34" charset="0"/>
                <a:cs typeface="Verdana" pitchFamily="34" charset="0"/>
              </a:rPr>
              <a:t>В тяжёлых кровопролитных боях  тысячи солдат и</a:t>
            </a:r>
          </a:p>
          <a:p>
            <a:r>
              <a:rPr lang="ru-RU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ea typeface="Verdana" pitchFamily="34" charset="0"/>
                <a:cs typeface="Verdana" pitchFamily="34" charset="0"/>
              </a:rPr>
              <a:t>простых людей  </a:t>
            </a:r>
            <a:r>
              <a:rPr lang="ru-RU" sz="2400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ea typeface="Verdana" pitchFamily="34" charset="0"/>
                <a:cs typeface="Verdana" pitchFamily="34" charset="0"/>
              </a:rPr>
              <a:t>обессмертили свои имена</a:t>
            </a:r>
            <a:r>
              <a:rPr lang="ru-RU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ea typeface="Verdana" pitchFamily="34" charset="0"/>
                <a:cs typeface="Verdana" pitchFamily="34" charset="0"/>
              </a:rPr>
              <a:t>.</a:t>
            </a:r>
          </a:p>
          <a:p>
            <a:r>
              <a:rPr lang="ru-RU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ea typeface="Verdana" pitchFamily="34" charset="0"/>
                <a:cs typeface="Verdana" pitchFamily="34" charset="0"/>
              </a:rPr>
              <a:t> Но не только военные получали боевые награды. Те, кто </a:t>
            </a:r>
          </a:p>
          <a:p>
            <a:r>
              <a:rPr lang="ru-RU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ea typeface="Verdana" pitchFamily="34" charset="0"/>
                <a:cs typeface="Verdana" pitchFamily="34" charset="0"/>
              </a:rPr>
              <a:t>помогал нашей армии своим трудом в тылу, тоже награждались </a:t>
            </a:r>
          </a:p>
          <a:p>
            <a:r>
              <a:rPr lang="ru-RU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ea typeface="Verdana" pitchFamily="34" charset="0"/>
                <a:cs typeface="Verdana" pitchFamily="34" charset="0"/>
              </a:rPr>
              <a:t>орденами и медалями, отмечались знаками воинской славы.</a:t>
            </a:r>
          </a:p>
        </p:txBody>
      </p:sp>
      <p:pic>
        <p:nvPicPr>
          <p:cNvPr id="3" name="Picture 2" descr="C:\Users\pirog\Desktop\воины-герои ссср\фото армия\сов.солдат призыв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4759684"/>
            <a:ext cx="3000396" cy="190703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Прямоугольник 4"/>
          <p:cNvSpPr/>
          <p:nvPr/>
        </p:nvSpPr>
        <p:spPr>
          <a:xfrm>
            <a:off x="3286116" y="4500570"/>
            <a:ext cx="5857884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ea typeface="Verdana" pitchFamily="34" charset="0"/>
                <a:cs typeface="Verdana" pitchFamily="34" charset="0"/>
              </a:rPr>
              <a:t>Уже в первый год кровопролитных боев с фашистами стало понятно, что советской армии не хватает способов мотивации и поощрения бойцов, в первую очередь, наград для отличившихся на поле брани.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 descr="C:\Users\pirog\Downloads\орден вов 1 ст.jpg"/>
          <p:cNvPicPr>
            <a:picLocks noChangeAspect="1" noChangeArrowheads="1"/>
          </p:cNvPicPr>
          <p:nvPr/>
        </p:nvPicPr>
        <p:blipFill>
          <a:blip r:embed="rId2" cstate="print"/>
          <a:srcRect l="17778" r="17778" b="3333"/>
          <a:stretch>
            <a:fillRect/>
          </a:stretch>
        </p:blipFill>
        <p:spPr bwMode="auto">
          <a:xfrm>
            <a:off x="214282" y="571480"/>
            <a:ext cx="2071702" cy="207170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Picture 1" descr="C:\Users\pirog\Downloads\орден ов 1 ст..jpg"/>
          <p:cNvPicPr>
            <a:picLocks noChangeAspect="1" noChangeArrowheads="1"/>
          </p:cNvPicPr>
          <p:nvPr/>
        </p:nvPicPr>
        <p:blipFill>
          <a:blip r:embed="rId3" cstate="print"/>
          <a:srcRect l="5849" t="6061" r="9348" b="6061"/>
          <a:stretch>
            <a:fillRect/>
          </a:stretch>
        </p:blipFill>
        <p:spPr bwMode="auto">
          <a:xfrm>
            <a:off x="6643702" y="500042"/>
            <a:ext cx="2071702" cy="207170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Прямоугольник 3"/>
          <p:cNvSpPr/>
          <p:nvPr/>
        </p:nvSpPr>
        <p:spPr>
          <a:xfrm>
            <a:off x="2357422" y="285728"/>
            <a:ext cx="4572000" cy="544764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ea typeface="Verdana" pitchFamily="34" charset="0"/>
                <a:cs typeface="Times New Roman" pitchFamily="18" charset="0"/>
              </a:rPr>
              <a:t>Существует много видов боевых наград, но, когда </a:t>
            </a:r>
            <a:r>
              <a:rPr lang="ru-RU" sz="2000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ea typeface="Verdana" pitchFamily="34" charset="0"/>
                <a:cs typeface="Times New Roman" pitchFamily="18" charset="0"/>
              </a:rPr>
              <a:t>началась Великая Отечественная война</a:t>
            </a:r>
            <a:r>
              <a:rPr lang="ru-RU" sz="2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ea typeface="Verdana" pitchFamily="34" charset="0"/>
                <a:cs typeface="Times New Roman" pitchFamily="18" charset="0"/>
              </a:rPr>
              <a:t>, были специально разработаны новые награды. Первая из них </a:t>
            </a:r>
            <a:r>
              <a:rPr lang="ru-RU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ea typeface="Verdana" pitchFamily="34" charset="0"/>
                <a:cs typeface="Times New Roman" pitchFamily="18" charset="0"/>
              </a:rPr>
              <a:t>-  Орден Отечественной  войны</a:t>
            </a:r>
            <a:r>
              <a:rPr lang="ru-RU" sz="2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ea typeface="Verdana" pitchFamily="34" charset="0"/>
                <a:cs typeface="Times New Roman" pitchFamily="18" charset="0"/>
              </a:rPr>
              <a:t>, который начали  разрабатывать лишь </a:t>
            </a:r>
            <a:r>
              <a:rPr lang="ru-RU" sz="2000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ea typeface="Verdana" pitchFamily="34" charset="0"/>
                <a:cs typeface="Times New Roman" pitchFamily="18" charset="0"/>
              </a:rPr>
              <a:t>спустя почти год после начала войны.</a:t>
            </a:r>
            <a:r>
              <a:rPr lang="ru-RU" sz="2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ea typeface="Verdana" pitchFamily="34" charset="0"/>
                <a:cs typeface="Times New Roman" pitchFamily="18" charset="0"/>
              </a:rPr>
              <a:t> Его удостаивались военнослужащие любых родов войск, включая бойцов и командиров партизанских формирований. проявившие в боях за Советскую Родину храбрость, стойкость и мужество, а также военнослужащие, которые своими действиями способствовали успеху боевых операций наших войск.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357158" y="5643578"/>
            <a:ext cx="8501122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C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ea typeface="Verdana" pitchFamily="34" charset="0"/>
                <a:cs typeface="Times New Roman" pitchFamily="18" charset="0"/>
              </a:rPr>
              <a:t>Орден Отечественной войны</a:t>
            </a:r>
            <a:r>
              <a:rPr lang="ru-RU" sz="2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ea typeface="Verdana" pitchFamily="34" charset="0"/>
                <a:cs typeface="Times New Roman" pitchFamily="18" charset="0"/>
              </a:rPr>
              <a:t> — первая награда, появившаяся в годы Великой Отечественной войны. Также,  это первый советский орден, имевший разделение на степени – - </a:t>
            </a:r>
            <a:r>
              <a:rPr lang="en-US" sz="2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C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ea typeface="Verdana" pitchFamily="34" charset="0"/>
                <a:cs typeface="Times New Roman" pitchFamily="18" charset="0"/>
              </a:rPr>
              <a:t>I</a:t>
            </a:r>
            <a:r>
              <a:rPr lang="ru-RU" sz="2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C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ea typeface="Verdana" pitchFamily="34" charset="0"/>
                <a:cs typeface="Times New Roman" pitchFamily="18" charset="0"/>
              </a:rPr>
              <a:t>степень и </a:t>
            </a:r>
            <a:r>
              <a:rPr lang="en-US" sz="2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C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ea typeface="Verdana" pitchFamily="34" charset="0"/>
                <a:cs typeface="Times New Roman" pitchFamily="18" charset="0"/>
              </a:rPr>
              <a:t>II</a:t>
            </a:r>
            <a:r>
              <a:rPr lang="ru-RU" sz="2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C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ea typeface="Verdana" pitchFamily="34" charset="0"/>
                <a:cs typeface="Times New Roman" pitchFamily="18" charset="0"/>
              </a:rPr>
              <a:t> степень</a:t>
            </a:r>
            <a:r>
              <a:rPr lang="ru-RU" sz="2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ea typeface="Verdana" pitchFamily="34" charset="0"/>
                <a:cs typeface="Times New Roman" pitchFamily="18" charset="0"/>
              </a:rPr>
              <a:t>.</a:t>
            </a:r>
            <a:endParaRPr lang="ru-RU" sz="20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Times New Roman" pitchFamily="18" charset="0"/>
              <a:ea typeface="Verdana" pitchFamily="34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 descr="https://pochta-polevaya.ru/content/i/21387/4_%D0%BE%D1%82%D0%B5%D1%87%D0%B5%D1%81%D1%82%D0%B2%D0%B5%D0%BD%D0%BD%D0%BE%D0%B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214290"/>
            <a:ext cx="2286016" cy="228601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Picture 7" descr="C:\Users\pirog\Downloads\орден вов 1 ст.jpg"/>
          <p:cNvPicPr>
            <a:picLocks noChangeAspect="1" noChangeArrowheads="1"/>
          </p:cNvPicPr>
          <p:nvPr/>
        </p:nvPicPr>
        <p:blipFill>
          <a:blip r:embed="rId3" cstate="print"/>
          <a:srcRect l="12627" r="8451"/>
          <a:stretch>
            <a:fillRect/>
          </a:stretch>
        </p:blipFill>
        <p:spPr bwMode="auto">
          <a:xfrm>
            <a:off x="6143636" y="214290"/>
            <a:ext cx="2627448" cy="221945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Прямоугольник 3"/>
          <p:cNvSpPr/>
          <p:nvPr/>
        </p:nvSpPr>
        <p:spPr>
          <a:xfrm>
            <a:off x="214282" y="2571744"/>
            <a:ext cx="8715436" cy="40934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C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ea typeface="Verdana" pitchFamily="34" charset="0"/>
                <a:cs typeface="Times New Roman" pitchFamily="18" charset="0"/>
              </a:rPr>
              <a:t>Орденом </a:t>
            </a:r>
            <a:r>
              <a:rPr lang="en-US" sz="2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C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ea typeface="Verdana" pitchFamily="34" charset="0"/>
                <a:cs typeface="Times New Roman" pitchFamily="18" charset="0"/>
              </a:rPr>
              <a:t>I</a:t>
            </a:r>
            <a:r>
              <a:rPr lang="ru-RU" sz="2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C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ea typeface="Verdana" pitchFamily="34" charset="0"/>
                <a:cs typeface="Times New Roman" pitchFamily="18" charset="0"/>
              </a:rPr>
              <a:t> степени  </a:t>
            </a:r>
            <a:r>
              <a:rPr lang="ru-RU" sz="2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ea typeface="Verdana" pitchFamily="34" charset="0"/>
                <a:cs typeface="Times New Roman" pitchFamily="18" charset="0"/>
              </a:rPr>
              <a:t>награждались, например, лётчики, сбившие в воздушном бою от 3 до 7 самолётов; воины, подбившие 2 тяжелых или средних или 3 легких танка (бронемашины), подавившие огнем  артиллерии не менее 5-ти батарей противника, уничтожившие огнем артиллерии не менее 3-х самолетов противника, уничтожившие противника превосходящей силы, командуя частью или подразделением; ворвавшиеся  в группу противника и уничтожившие ее, участвуя в кавалерийском налете; установившие в результате личной разведки слабые места обороны противника и выведшие советские войска в тыл противника;  потопившие  боевой корабль или 2 транспорта противника, входя в состав экипажа корабля, самолета или боевого расчета береговой батареи; организовавшие и успешно высадившие морской десант на территории противника – и за многие другие боевые подвиги</a:t>
            </a: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.</a:t>
            </a:r>
            <a:endParaRPr lang="ru-RU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428860" y="357166"/>
            <a:ext cx="4572000" cy="224676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Знак </a:t>
            </a:r>
            <a:r>
              <a:rPr lang="ru-RU" sz="2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Ордена Отечественной войны </a:t>
            </a:r>
            <a:r>
              <a:rPr lang="ru-RU" sz="2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представлял собой выпуклую пятиконечную звезду, лучи </a:t>
            </a:r>
            <a:r>
              <a:rPr lang="ru-RU" sz="2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которой были </a:t>
            </a:r>
            <a:r>
              <a:rPr lang="ru-RU" sz="2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покрыты </a:t>
            </a:r>
            <a:r>
              <a:rPr lang="ru-RU" sz="20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рубиново-красной</a:t>
            </a:r>
            <a:r>
              <a:rPr lang="ru-RU" sz="2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эмалью. </a:t>
            </a:r>
            <a:r>
              <a:rPr lang="ru-RU" sz="2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Данная звезда</a:t>
            </a:r>
          </a:p>
          <a:p>
            <a:r>
              <a:rPr lang="ru-RU" sz="2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2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накладывалась на </a:t>
            </a:r>
            <a:r>
              <a:rPr lang="ru-RU" sz="2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золотую </a:t>
            </a:r>
            <a:r>
              <a:rPr lang="ru-RU" sz="2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звезду</a:t>
            </a:r>
          </a:p>
          <a:p>
            <a:r>
              <a:rPr lang="ru-RU" sz="2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2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с лучами</a:t>
            </a:r>
            <a:r>
              <a:rPr lang="ru-RU" dirty="0" smtClean="0"/>
              <a:t>.</a:t>
            </a:r>
            <a:endParaRPr lang="ru-RU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8" descr="Орден Отечественной войны I степени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500826" y="214290"/>
            <a:ext cx="2381250" cy="2381250"/>
          </a:xfrm>
          <a:prstGeom prst="rect">
            <a:avLst/>
          </a:prstGeom>
          <a:noFill/>
        </p:spPr>
      </p:pic>
      <p:pic>
        <p:nvPicPr>
          <p:cNvPr id="3" name="Picture 6" descr="https://pochta-polevaya.ru/content/i/21385/5_%D0%BE%D1%82%D0%B5%D1%87%D0%B5%D1%81%D1%82%D0%B2%D0%B5%D0%BD%D0%BD%D0%BE%D0%B9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5720" y="357166"/>
            <a:ext cx="2214578" cy="221457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Прямоугольник 3"/>
          <p:cNvSpPr/>
          <p:nvPr/>
        </p:nvSpPr>
        <p:spPr>
          <a:xfrm>
            <a:off x="2500298" y="500042"/>
            <a:ext cx="4071966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ea typeface="Verdana" pitchFamily="34" charset="0"/>
                <a:cs typeface="Verdana" pitchFamily="34" charset="0"/>
              </a:rPr>
              <a:t>Знак ордена Отечественной войны </a:t>
            </a:r>
            <a:r>
              <a:rPr lang="ru-RU" sz="20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C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ea typeface="Verdana" pitchFamily="34" charset="0"/>
                <a:cs typeface="Verdana" pitchFamily="34" charset="0"/>
              </a:rPr>
              <a:t>II</a:t>
            </a:r>
            <a:r>
              <a:rPr lang="ru-RU" sz="2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C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ea typeface="Verdana" pitchFamily="34" charset="0"/>
                <a:cs typeface="Verdana" pitchFamily="34" charset="0"/>
              </a:rPr>
              <a:t> степени</a:t>
            </a:r>
            <a:r>
              <a:rPr lang="ru-RU" sz="2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ea typeface="Verdana" pitchFamily="34" charset="0"/>
                <a:cs typeface="Verdana" pitchFamily="34" charset="0"/>
              </a:rPr>
              <a:t>, в отличие от ордена </a:t>
            </a:r>
            <a:r>
              <a:rPr lang="ru-RU" sz="20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ea typeface="Verdana" pitchFamily="34" charset="0"/>
                <a:cs typeface="Verdana" pitchFamily="34" charset="0"/>
              </a:rPr>
              <a:t>I</a:t>
            </a:r>
            <a:r>
              <a:rPr lang="ru-RU" sz="2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ea typeface="Verdana" pitchFamily="34" charset="0"/>
                <a:cs typeface="Verdana" pitchFamily="34" charset="0"/>
              </a:rPr>
              <a:t> степени, изготовляется из</a:t>
            </a:r>
            <a:r>
              <a:rPr lang="ru-RU" sz="2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ea typeface="Verdana" pitchFamily="34" charset="0"/>
                <a:cs typeface="Verdana" pitchFamily="34" charset="0"/>
              </a:rPr>
              <a:t> серебра</a:t>
            </a:r>
            <a:r>
              <a:rPr lang="ru-RU" sz="2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ea typeface="Verdana" pitchFamily="34" charset="0"/>
                <a:cs typeface="Verdana" pitchFamily="34" charset="0"/>
              </a:rPr>
              <a:t>. </a:t>
            </a:r>
            <a:endParaRPr lang="ru-RU" sz="20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ea typeface="Verdana" pitchFamily="34" charset="0"/>
              <a:cs typeface="Verdana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14282" y="2887682"/>
            <a:ext cx="8786874" cy="37548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2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ea typeface="Verdana" pitchFamily="34" charset="0"/>
                <a:cs typeface="Verdana" pitchFamily="34" charset="0"/>
              </a:rPr>
              <a:t>Орденом Отечественной войны </a:t>
            </a:r>
            <a:r>
              <a:rPr lang="ru-RU" sz="20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ea typeface="Verdana" pitchFamily="34" charset="0"/>
                <a:cs typeface="Verdana" pitchFamily="34" charset="0"/>
              </a:rPr>
              <a:t>II</a:t>
            </a:r>
            <a:r>
              <a:rPr lang="ru-RU" sz="2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ea typeface="Verdana" pitchFamily="34" charset="0"/>
                <a:cs typeface="Verdana" pitchFamily="34" charset="0"/>
              </a:rPr>
              <a:t> степени награждались лица: мужественно выполнявшие свои обязанности в экипаже самолета при выполнении боевого задания; сбившие в воздушном бою 3  и более тяжёлых самолета противника; совершившие  в составе экипажа более 15-й успешных  боевых вылетов; сумевшие восстановить, освоить и использовать захваченный трофейный самолет в боевых условиях; уничтожившие огнем артиллерии не менее 2-х самолетов противника; уничтожившие своим танком не менее 3-х огневых точек противника; не сдавшие своих позиций, борясь с превосходящими силами противника, и причинивших противнику большой урон; выведшие из строя или повредившие боевой корабль , захватившие и приведшие в свою базу транспорт противника</a:t>
            </a:r>
            <a:r>
              <a:rPr lang="en-US" sz="2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ea typeface="Verdana" pitchFamily="34" charset="0"/>
                <a:cs typeface="Verdana" pitchFamily="34" charset="0"/>
              </a:rPr>
              <a:t> - </a:t>
            </a:r>
            <a:r>
              <a:rPr lang="ru-RU" sz="2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ea typeface="Verdana" pitchFamily="34" charset="0"/>
                <a:cs typeface="Verdana" pitchFamily="34" charset="0"/>
              </a:rPr>
              <a:t> и другие боевые заслуги.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 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643174" y="357166"/>
            <a:ext cx="6286544" cy="12926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C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Орден Победа </a:t>
            </a: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– главная, высшая военная награда СССР, созданная для награждения высшего командного состава </a:t>
            </a:r>
            <a:r>
              <a:rPr lang="ru-RU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РККА</a:t>
            </a: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за успешные операции в масштабах фронта или нескольких фронтов.</a:t>
            </a:r>
            <a:endParaRPr lang="ru-RU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pic>
        <p:nvPicPr>
          <p:cNvPr id="21506" name="Picture 2" descr="орден победы фото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2214578" cy="221457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Прямоугольник 3"/>
          <p:cNvSpPr/>
          <p:nvPr/>
        </p:nvSpPr>
        <p:spPr>
          <a:xfrm>
            <a:off x="285720" y="2928934"/>
            <a:ext cx="885828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.</a:t>
            </a:r>
          </a:p>
          <a:p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2071670" y="1500174"/>
            <a:ext cx="6858048" cy="17851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C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Орден «Победа» </a:t>
            </a: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- пятиконечная рубиновая звезда с вкрапленными по краям бриллиантами, в центре изображение кремлевской стены с мавзолеем Ленина и Спасской башней, круг окаймлен венком из лавровых и дубовых листьев, внизу надпись «ПОБЕДА» вверху «СССР», под звездой расходящиеся лучи из бриллиантов.</a:t>
            </a:r>
            <a:endParaRPr lang="ru-RU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928794" y="3143248"/>
            <a:ext cx="7215206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Изначально </a:t>
            </a: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Орден «Победа» </a:t>
            </a: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задумывался как элитарная награда — высший военный орден Советского союза. Его могли получить только </a:t>
            </a:r>
            <a:r>
              <a:rPr lang="ru-RU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высшие военачальники </a:t>
            </a: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и только за успешное проведение крупных боевых операций, которые могли бы изменить расклад сил на фронте в пользу Красной армии.  За время существования ордена «Победа» было произведено всего 20 награждений, в том числе три человека стали его кавалерами дважды: Георгий Жуков – «</a:t>
            </a:r>
            <a:r>
              <a:rPr lang="ru-RU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За умелое выполнение заданий Верховного Главнокомандования по руководству боевыми операциями большого масштаба, в результате которых достигнуты выдающиеся успехи в деле разгрома немецко-фашистских захватчиков»; </a:t>
            </a: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Александр Василевский -  «За планирование боевых операций и координацию действий фронтов» и Иосиф  Сталин - «За победу над Германией».</a:t>
            </a:r>
            <a:endParaRPr lang="ru-RU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pic>
        <p:nvPicPr>
          <p:cNvPr id="21508" name="Picture 4" descr="https://antiques-consulting.com/wp-content/uploads/2019/04/vasilevskiy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1472" y="3500438"/>
            <a:ext cx="934980" cy="13131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TextBox 7"/>
          <p:cNvSpPr txBox="1"/>
          <p:nvPr/>
        </p:nvSpPr>
        <p:spPr>
          <a:xfrm>
            <a:off x="428596" y="4714884"/>
            <a:ext cx="118083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200" dirty="0" smtClean="0">
                <a:solidFill>
                  <a:schemeClr val="bg1"/>
                </a:solidFill>
              </a:rPr>
              <a:t>А.Василевский</a:t>
            </a:r>
            <a:endParaRPr lang="ru-RU" sz="1200" dirty="0">
              <a:solidFill>
                <a:schemeClr val="bg1"/>
              </a:solidFill>
            </a:endParaRPr>
          </a:p>
        </p:txBody>
      </p:sp>
      <p:pic>
        <p:nvPicPr>
          <p:cNvPr id="21510" name="Picture 6" descr="https://antiques-consulting.com/wp-content/uploads/2019/04/Zhukov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1472" y="2143116"/>
            <a:ext cx="838976" cy="117503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0" name="TextBox 9"/>
          <p:cNvSpPr txBox="1"/>
          <p:nvPr/>
        </p:nvSpPr>
        <p:spPr>
          <a:xfrm>
            <a:off x="642910" y="3286124"/>
            <a:ext cx="71942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200" dirty="0" smtClean="0">
                <a:solidFill>
                  <a:schemeClr val="bg1"/>
                </a:solidFill>
              </a:rPr>
              <a:t>Г.Жуков</a:t>
            </a:r>
          </a:p>
        </p:txBody>
      </p:sp>
      <p:pic>
        <p:nvPicPr>
          <p:cNvPr id="21512" name="Picture 8" descr="http://samlib.ru/img/f/fedjakow_i_w/snowaostalinenemojastatxja/ostaline-1.jpg"/>
          <p:cNvPicPr>
            <a:picLocks noChangeAspect="1" noChangeArrowheads="1"/>
          </p:cNvPicPr>
          <p:nvPr/>
        </p:nvPicPr>
        <p:blipFill>
          <a:blip r:embed="rId5">
            <a:lum bright="-10000" contrast="40000"/>
          </a:blip>
          <a:srcRect/>
          <a:stretch>
            <a:fillRect/>
          </a:stretch>
        </p:blipFill>
        <p:spPr bwMode="auto">
          <a:xfrm>
            <a:off x="500034" y="5000636"/>
            <a:ext cx="1143008" cy="148305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2" name="TextBox 11"/>
          <p:cNvSpPr txBox="1"/>
          <p:nvPr/>
        </p:nvSpPr>
        <p:spPr>
          <a:xfrm>
            <a:off x="571472" y="6357958"/>
            <a:ext cx="761747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100" dirty="0" smtClean="0">
                <a:solidFill>
                  <a:schemeClr val="bg1"/>
                </a:solidFill>
              </a:rPr>
              <a:t>И.Сталин</a:t>
            </a:r>
            <a:endParaRPr lang="ru-RU" sz="1100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2" name="Picture 4" descr="https://avatars.mds.yandex.net/get-pdb/1780525/496d9a22-edb1-4bb7-b651-949c52807bec/s1200?webp=fals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239020" y="4286256"/>
            <a:ext cx="1524010" cy="114300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2534" name="Picture 6" descr="Орден Ленина на колодке фото"/>
          <p:cNvPicPr>
            <a:picLocks noChangeAspect="1" noChangeArrowheads="1"/>
          </p:cNvPicPr>
          <p:nvPr/>
        </p:nvPicPr>
        <p:blipFill>
          <a:blip r:embed="rId3"/>
          <a:srcRect r="49375"/>
          <a:stretch>
            <a:fillRect/>
          </a:stretch>
        </p:blipFill>
        <p:spPr bwMode="auto">
          <a:xfrm>
            <a:off x="7215206" y="428604"/>
            <a:ext cx="1714512" cy="338666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Прямоугольник 6"/>
          <p:cNvSpPr/>
          <p:nvPr/>
        </p:nvSpPr>
        <p:spPr>
          <a:xfrm>
            <a:off x="214282" y="117693"/>
            <a:ext cx="6715172" cy="67403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Орден Ленина </a:t>
            </a: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изначально планировался как высшая боевая награда для революционеров-героев, получивших четыре  ордена Красного знамени. Долгое время – почти 15 лет! – наградами для воинов и тружеников служили лишь ордена Боевого и Трудового Красного Знамени да почетное революционное оружие. Оставлять без награды тех, кого стоило отметить, не годилось. Советское руководство ввело в наградную систему СССР две новых награды – </a:t>
            </a: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орден Ленина и орден Красной Звезды</a:t>
            </a: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. </a:t>
            </a: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Орден Ленина </a:t>
            </a: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с самого начала создавался как </a:t>
            </a: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высшая правительственная награда СССР. </a:t>
            </a: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Перед его разработчиками стояла задача создать универсальную награду, само название которой говорило бы о ее высочайшем статусе. Именно поэтому новый орден и получил имя Ленина. Награду получали как отдельные граждане, так и целые коллективы за гражданские и военные отличия. Первым кавалером ордена Ленина, как ни странно, стал не конкретный человек, а целый коллектив -  газета «Комсомольская правда». Орден Ленина </a:t>
            </a: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получили   </a:t>
            </a: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ледоколы «Ермак» и «Иосиф Сталин»., театры, киностудии, цирки, все республики СССР,  заводы, музеи. Награду за звание </a:t>
            </a: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Героя Советского Союза </a:t>
            </a: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— высшую степень отличия СССР  (с 1934 г.) — тогда еще не придумали, потому всем Героям СССР вручали орден Ленина. Лишь в 1939 году Героев Советского Союза стали награждать </a:t>
            </a: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медалью «Золотая Звезда»  </a:t>
            </a: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и </a:t>
            </a: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орденом Ленина. </a:t>
            </a:r>
            <a:endParaRPr lang="ru-RU" dirty="0">
              <a:ln w="18415" cmpd="sng">
                <a:solidFill>
                  <a:srgbClr val="FFFFFF"/>
                </a:solidFill>
                <a:prstDash val="solid"/>
              </a:ln>
              <a:solidFill>
                <a:schemeClr val="accent1">
                  <a:lumMod val="75000"/>
                </a:schemeClr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500298" y="357166"/>
            <a:ext cx="4572000" cy="200054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ea typeface="Verdana" pitchFamily="34" charset="0"/>
                <a:cs typeface="Verdana" pitchFamily="34" charset="0"/>
              </a:rPr>
              <a:t>Орден Красного Знамени </a:t>
            </a:r>
            <a:r>
              <a:rPr lang="ru-RU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ea typeface="Verdana" pitchFamily="34" charset="0"/>
                <a:cs typeface="Verdana" pitchFamily="34" charset="0"/>
              </a:rPr>
              <a:t> - </a:t>
            </a:r>
          </a:p>
          <a:p>
            <a:r>
              <a:rPr lang="ru-RU" sz="2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Verdana" pitchFamily="34" charset="0"/>
                <a:cs typeface="Verdana" pitchFamily="34" charset="0"/>
              </a:rPr>
              <a:t>один </a:t>
            </a:r>
            <a:r>
              <a:rPr lang="ru-RU" sz="2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Verdana" pitchFamily="34" charset="0"/>
                <a:cs typeface="Verdana" pitchFamily="34" charset="0"/>
              </a:rPr>
              <a:t>из высших орденов СССР. Был учрежден для награждения за особую храбрость, самоотверженность и мужество, проявленные при защите социалистического Отечества.</a:t>
            </a:r>
            <a:endParaRPr lang="ru-RU" sz="20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Verdana" pitchFamily="34" charset="0"/>
              <a:cs typeface="Verdana" pitchFamily="34" charset="0"/>
            </a:endParaRPr>
          </a:p>
        </p:txBody>
      </p:sp>
      <p:pic>
        <p:nvPicPr>
          <p:cNvPr id="1026" name="Picture 2" descr="https://avatars.mds.yandex.net/get-pdb/1938902/5ee3e363-5b2d-4a46-81d2-99bb8fee906a/ori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43768" y="0"/>
            <a:ext cx="2000232" cy="240027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8" name="Picture 4" descr="https://avatars.mds.yandex.net/get-pdb/2078597/502a372d-ab95-49e0-adc3-9d0b765de936/orig"/>
          <p:cNvPicPr>
            <a:picLocks noChangeAspect="1" noChangeArrowheads="1"/>
          </p:cNvPicPr>
          <p:nvPr/>
        </p:nvPicPr>
        <p:blipFill>
          <a:blip r:embed="rId3" cstate="print"/>
          <a:srcRect l="14893" r="21814"/>
          <a:stretch>
            <a:fillRect/>
          </a:stretch>
        </p:blipFill>
        <p:spPr bwMode="auto">
          <a:xfrm>
            <a:off x="214282" y="214290"/>
            <a:ext cx="2000200" cy="237168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Прямоугольник 7"/>
          <p:cNvSpPr/>
          <p:nvPr/>
        </p:nvSpPr>
        <p:spPr>
          <a:xfrm>
            <a:off x="71374" y="2610683"/>
            <a:ext cx="9072626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ea typeface="Verdana" pitchFamily="34" charset="0"/>
                <a:cs typeface="Verdana" pitchFamily="34" charset="0"/>
              </a:rPr>
              <a:t>Орденом Красного Знамени </a:t>
            </a:r>
            <a:r>
              <a:rPr lang="ru-RU" sz="2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ea typeface="Verdana" pitchFamily="34" charset="0"/>
                <a:cs typeface="Verdana" pitchFamily="34" charset="0"/>
              </a:rPr>
              <a:t>награждались лица за: особо значительные подвиги, совершенные в боевой обстановке с явной опасностью для жизни; выдающееся руководство боевыми операциями воинских частей, соединений, объединений и проявленные при этом особые храбрость и мужество; особые мужество и отвагу, проявленные при выполнении специального задания; особые отвагу и храбрость, проявленные при обеспечении государственной безопасности страны, неприкосновенности государственной границы СССР в условиях, сопряженных с риском для жизни; успешные боевые действия воинских частей, военных кораблей, соединений и объединений, которые, несмотря на упорное сопротивление противника, на потери или другие неблагоприятные условия, одержали победу над противником или нанесли ему крупное поражение либо способствовали успеху наших войск в выполнении крупной боевой операции.</a:t>
            </a:r>
            <a:endParaRPr lang="ru-RU" sz="20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ea typeface="Verdana" pitchFamily="34" charset="0"/>
              <a:cs typeface="Verdana" pitchFamily="34" charset="0"/>
            </a:endParaRPr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екс">
  <a:themeElements>
    <a:clrScheme name="Апекс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499</TotalTime>
  <Words>1552</Words>
  <PresentationFormat>Экран (4:3)</PresentationFormat>
  <Paragraphs>103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Апекс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pirog</dc:creator>
  <cp:lastModifiedBy>pirog</cp:lastModifiedBy>
  <cp:revision>71</cp:revision>
  <dcterms:created xsi:type="dcterms:W3CDTF">2020-05-03T07:49:49Z</dcterms:created>
  <dcterms:modified xsi:type="dcterms:W3CDTF">2020-05-06T07:30:00Z</dcterms:modified>
</cp:coreProperties>
</file>